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27" r:id="rId1"/>
  </p:sldMasterIdLst>
  <p:notesMasterIdLst>
    <p:notesMasterId r:id="rId66"/>
  </p:notesMasterIdLst>
  <p:handoutMasterIdLst>
    <p:handoutMasterId r:id="rId67"/>
  </p:handoutMasterIdLst>
  <p:sldIdLst>
    <p:sldId id="551" r:id="rId2"/>
    <p:sldId id="552" r:id="rId3"/>
    <p:sldId id="553" r:id="rId4"/>
    <p:sldId id="257" r:id="rId5"/>
    <p:sldId id="263" r:id="rId6"/>
    <p:sldId id="259" r:id="rId7"/>
    <p:sldId id="267" r:id="rId8"/>
    <p:sldId id="265" r:id="rId9"/>
    <p:sldId id="517" r:id="rId10"/>
    <p:sldId id="273" r:id="rId11"/>
    <p:sldId id="274" r:id="rId12"/>
    <p:sldId id="276" r:id="rId13"/>
    <p:sldId id="277" r:id="rId14"/>
    <p:sldId id="281" r:id="rId15"/>
    <p:sldId id="282" r:id="rId16"/>
    <p:sldId id="283" r:id="rId17"/>
    <p:sldId id="284" r:id="rId18"/>
    <p:sldId id="285" r:id="rId19"/>
    <p:sldId id="287" r:id="rId20"/>
    <p:sldId id="288" r:id="rId21"/>
    <p:sldId id="291" r:id="rId22"/>
    <p:sldId id="292" r:id="rId23"/>
    <p:sldId id="293" r:id="rId24"/>
    <p:sldId id="518" r:id="rId25"/>
    <p:sldId id="300" r:id="rId26"/>
    <p:sldId id="346" r:id="rId27"/>
    <p:sldId id="347" r:id="rId28"/>
    <p:sldId id="349" r:id="rId29"/>
    <p:sldId id="357" r:id="rId30"/>
    <p:sldId id="361" r:id="rId31"/>
    <p:sldId id="365" r:id="rId32"/>
    <p:sldId id="369" r:id="rId33"/>
    <p:sldId id="519" r:id="rId34"/>
    <p:sldId id="520" r:id="rId35"/>
    <p:sldId id="522" r:id="rId36"/>
    <p:sldId id="301" r:id="rId37"/>
    <p:sldId id="521" r:id="rId38"/>
    <p:sldId id="523" r:id="rId39"/>
    <p:sldId id="524" r:id="rId40"/>
    <p:sldId id="525" r:id="rId41"/>
    <p:sldId id="302" r:id="rId42"/>
    <p:sldId id="526" r:id="rId43"/>
    <p:sldId id="527" r:id="rId44"/>
    <p:sldId id="528" r:id="rId45"/>
    <p:sldId id="529" r:id="rId46"/>
    <p:sldId id="530" r:id="rId47"/>
    <p:sldId id="531" r:id="rId48"/>
    <p:sldId id="532" r:id="rId49"/>
    <p:sldId id="533" r:id="rId50"/>
    <p:sldId id="534" r:id="rId51"/>
    <p:sldId id="535" r:id="rId52"/>
    <p:sldId id="536" r:id="rId53"/>
    <p:sldId id="537" r:id="rId54"/>
    <p:sldId id="538" r:id="rId55"/>
    <p:sldId id="539" r:id="rId56"/>
    <p:sldId id="540" r:id="rId57"/>
    <p:sldId id="541" r:id="rId58"/>
    <p:sldId id="543" r:id="rId59"/>
    <p:sldId id="544" r:id="rId60"/>
    <p:sldId id="545" r:id="rId61"/>
    <p:sldId id="546" r:id="rId62"/>
    <p:sldId id="549" r:id="rId63"/>
    <p:sldId id="550" r:id="rId64"/>
    <p:sldId id="554" r:id="rId65"/>
  </p:sldIdLst>
  <p:sldSz cx="9144000" cy="6858000" type="screen4x3"/>
  <p:notesSz cx="6858000" cy="9144000"/>
  <p:defaultTextStyle>
    <a:defPPr>
      <a:defRPr lang="en-I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Rg st="1" end="64"/>
    <p:penClr>
      <a:schemeClr val="folHlink"/>
    </p:penClr>
    <p:extLst>
      <p:ext uri="{EC167BDD-8182-4AB7-AECC-EB403E3ABB37}">
        <p14:laserClr xmlns:p14="http://schemas.microsoft.com/office/powerpoint/2010/main" xmlns="">
          <a:srgbClr val="0000FF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3300"/>
    <a:srgbClr val="FFFF00"/>
    <a:srgbClr val="800080"/>
    <a:srgbClr val="CC6600"/>
    <a:srgbClr val="B0BEBA"/>
    <a:srgbClr val="B27082"/>
    <a:srgbClr val="F9ABA7"/>
    <a:srgbClr val="FFE1FF"/>
    <a:srgbClr val="FFE1CA"/>
    <a:srgbClr val="BBAFA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4" autoAdjust="0"/>
    <p:restoredTop sz="94669" autoAdjust="0"/>
  </p:normalViewPr>
  <p:slideViewPr>
    <p:cSldViewPr>
      <p:cViewPr varScale="1">
        <p:scale>
          <a:sx n="69" d="100"/>
          <a:sy n="69" d="100"/>
        </p:scale>
        <p:origin x="-828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50" d="100"/>
          <a:sy n="50" d="100"/>
        </p:scale>
        <p:origin x="-2036" y="-5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1786516-9146-4A69-BB62-770E46E6B7A8}" type="datetime1">
              <a:rPr lang="en-IN"/>
              <a:pPr/>
              <a:t>22-10-2021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6DBF660-622A-40CC-A596-31082146CA2F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408192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IN" smtClean="0"/>
              <a:t>Click to edit Master text styles</a:t>
            </a:r>
          </a:p>
          <a:p>
            <a:pPr lvl="1"/>
            <a:r>
              <a:rPr lang="en-IN" smtClean="0"/>
              <a:t>Second level</a:t>
            </a:r>
          </a:p>
          <a:p>
            <a:pPr lvl="2"/>
            <a:r>
              <a:rPr lang="en-IN" smtClean="0"/>
              <a:t>Third level</a:t>
            </a:r>
          </a:p>
          <a:p>
            <a:pPr lvl="3"/>
            <a:r>
              <a:rPr lang="en-IN" smtClean="0"/>
              <a:t>Fourth level</a:t>
            </a:r>
          </a:p>
          <a:p>
            <a:pPr lvl="4"/>
            <a:r>
              <a:rPr lang="en-IN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A7ECA8B-4EF9-49C4-B1B3-1FD1C1E52F79}" type="slidenum">
              <a:rPr lang="en-IN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163558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ECA8B-4EF9-49C4-B1B3-1FD1C1E52F79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B6668-6F6E-422B-9745-516BB42E7930}" type="datetime4">
              <a:rPr lang="en-IN" smtClean="0"/>
              <a:pPr/>
              <a:t>22 October 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3345-4CA9-4022-93AD-C96F395BD0CE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63F68-FBE2-4F66-AD62-346FC3155DF1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85454-6027-47B5-B65B-4EA76700190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47CA0-E368-41BA-9F8F-3E87D0C2B158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633E1-182A-4A3C-ABC0-EA723C627C02}" type="slidenum">
              <a:rPr lang="en-IN" smtClean="0"/>
              <a:pPr/>
              <a:t>‹#›</a:t>
            </a:fld>
            <a:endParaRPr lang="en-IN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69F6-D4D7-4505-B741-404864ECC772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615A-C774-4722-BE26-6749B420A54C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558B8-263E-452F-8BF7-59286BA018C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61195-1709-4DEA-B9A3-BFB566790976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CCA17-B45B-4A64-977A-F84BCC19B3F1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26E11-6AD7-4DC5-B750-710AF429C444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AFA53-AF37-459C-BACB-F8F78953BF7C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752C5-B6CB-4746-B683-84ADEC421380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30A66E-A6AF-4993-B0A9-1F04E5300761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6C23C-F9B1-45B1-A8F4-8016429E1D6D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439A-173F-43E5-8B73-C1EE4FF9A096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8CF9A-6665-4319-94C8-38BD3323E693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4CCD9-2B15-4920-97D9-0AD6AB54BE62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7473-4575-4E0E-9EA9-79B70E205716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B4C5-F362-4FB1-8EDF-7C0B5D2051B3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409B6668-6F6E-422B-9745-516BB42E7930}" type="datetime4">
              <a:rPr lang="en-IN" smtClean="0"/>
              <a:pPr/>
              <a:t>22 October 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Bhandakars’ Arts &amp; Science College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713A3345-4CA9-4022-93AD-C96F395BD0CE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-788"/>
            <a:ext cx="9144000" cy="6862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3" descr="E:\New folder\College Photos\Bitmap in COLLEGE LOGO.jpg"/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812360" y="260648"/>
            <a:ext cx="1224136" cy="122413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A3345-4CA9-4022-93AD-C96F395BD0CE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3061387" y="1556792"/>
            <a:ext cx="561662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4000" dirty="0" smtClean="0">
              <a:latin typeface="Gill Sans Ultra Bold" pitchFamily="34" charset="0"/>
            </a:endParaRPr>
          </a:p>
          <a:p>
            <a:pPr algn="ctr"/>
            <a:endParaRPr lang="en-US" sz="4000" dirty="0">
              <a:latin typeface="Gill Sans Ultra Bold" pitchFamily="34" charset="0"/>
            </a:endParaRPr>
          </a:p>
          <a:p>
            <a:pPr algn="ctr"/>
            <a:r>
              <a:rPr lang="en-US" sz="4000" dirty="0" smtClean="0">
                <a:latin typeface="Gill Sans Ultra Bold" pitchFamily="34" charset="0"/>
              </a:rPr>
              <a:t>Retail </a:t>
            </a:r>
            <a:r>
              <a:rPr lang="en-US" sz="4000" dirty="0">
                <a:latin typeface="Gill Sans Ultra Bold" pitchFamily="34" charset="0"/>
              </a:rPr>
              <a:t>Management</a:t>
            </a:r>
          </a:p>
          <a:p>
            <a:pPr algn="ctr"/>
            <a:r>
              <a:rPr lang="en-US" sz="4000" dirty="0" smtClean="0">
                <a:latin typeface="Gill Sans Ultra Bold" pitchFamily="34" charset="0"/>
              </a:rPr>
              <a:t>System</a:t>
            </a:r>
          </a:p>
          <a:p>
            <a:pPr algn="ctr"/>
            <a:endParaRPr lang="en-US" dirty="0">
              <a:latin typeface="Impact" panose="020B0806030902050204" pitchFamily="34" charset="0"/>
            </a:endParaRPr>
          </a:p>
          <a:p>
            <a:pPr algn="ctr"/>
            <a:endParaRPr lang="en-US" dirty="0" smtClean="0">
              <a:latin typeface="Impact" panose="020B0806030902050204" pitchFamily="34" charset="0"/>
            </a:endParaRPr>
          </a:p>
          <a:p>
            <a:pPr algn="ctr"/>
            <a:endParaRPr lang="en-IN" dirty="0">
              <a:latin typeface="Impact" panose="020B0806030902050204" pitchFamily="34" charset="0"/>
            </a:endParaRPr>
          </a:p>
        </p:txBody>
      </p:sp>
      <p:pic>
        <p:nvPicPr>
          <p:cNvPr id="8" name="Picture 7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30480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524328" y="6309320"/>
            <a:ext cx="12961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200" dirty="0"/>
              <a:t>22-October-2021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6303084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err="1" smtClean="0"/>
              <a:t>Bhandarkars</a:t>
            </a:r>
            <a:r>
              <a:rPr lang="en-US" sz="1200" dirty="0"/>
              <a:t>’ Arts &amp; Science College </a:t>
            </a:r>
          </a:p>
        </p:txBody>
      </p:sp>
    </p:spTree>
    <p:extLst>
      <p:ext uri="{BB962C8B-B14F-4D97-AF65-F5344CB8AC3E}">
        <p14:creationId xmlns:p14="http://schemas.microsoft.com/office/powerpoint/2010/main" xmlns="" val="10874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00174"/>
            <a:ext cx="9144000" cy="535782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400050" lvl="1" indent="0" algn="just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software requirement specification is the document that describes what the</a:t>
            </a:r>
          </a:p>
          <a:p>
            <a:pPr marL="400050" lvl="1" indent="0" algn="just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proposed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software should do without describing how the software will do it. Software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requirement specification fully describes non-functional function, design constraints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other factor necessary to provide a complete and compressive description of the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requirement of the software.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software requirement specification documents enlist enough and necessary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requirement that one required for the project development to derive the requirement we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need to have the clear add through understanding of the product to be developed or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being developed.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Software requirement specification defines how the intended software will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interact with hardware, external interface, speed of operation ,response time of system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,probability of software access various platforms ,speed of recovery after crashing</a:t>
            </a:r>
          </a:p>
          <a:p>
            <a:pPr marL="400050" lvl="1" indent="0" algn="just">
              <a:buNone/>
            </a:pPr>
            <a:r>
              <a:rPr lang="en-US" sz="10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security ,quality ,limitation etc.</a:t>
            </a: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22-October-2021</a:t>
            </a:r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10</a:t>
            </a:fld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51520" y="332656"/>
            <a:ext cx="84249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Showcard Gothic" pitchFamily="82" charset="0"/>
              </a:rPr>
              <a:t>Software Requirement Specification</a:t>
            </a:r>
          </a:p>
        </p:txBody>
      </p:sp>
      <p:pic>
        <p:nvPicPr>
          <p:cNvPr id="10" name="Picture 9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713795" y="568068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290"/>
            <a:ext cx="9144000" cy="607223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Purpose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purpose of the SRS documents is to bridge the communication gap between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developer and the client. It acts as a medium to which the clients and the users need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are accurately specified. It also describes the external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behaviour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of the project.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Another purpose of software requirement specification document is to provide</a:t>
            </a:r>
          </a:p>
          <a:p>
            <a:pPr marL="400050" lvl="1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 detailed of our software product is parameter and goals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Scope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800100" lvl="2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SRS documents provide a reference for validation of the final product . A high</a:t>
            </a:r>
          </a:p>
          <a:p>
            <a:pPr marL="800100" lvl="2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quality SRS is a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prerequires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to high quality software . In future one can refer the</a:t>
            </a:r>
          </a:p>
          <a:p>
            <a:pPr marL="800100" lvl="2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following SRS to extend the same software by refining this SRS document other</a:t>
            </a:r>
          </a:p>
          <a:p>
            <a:pPr marL="800100" lvl="2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developer can develop and extend this software to network level . It specifies basic</a:t>
            </a:r>
          </a:p>
          <a:p>
            <a:pPr marL="800100" lvl="2" indent="0" algn="just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requirement constraints and interfaces for the proposed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system.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, Acronyms and Abbreviations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GUI-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Graphical User Interface</a:t>
            </a: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Reference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integrated approach to software Engineering –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Pankaj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jalote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.</a:t>
            </a: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178830221"/>
              </p:ext>
            </p:extLst>
          </p:nvPr>
        </p:nvGraphicFramePr>
        <p:xfrm>
          <a:off x="107504" y="1628800"/>
          <a:ext cx="8928992" cy="2965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264"/>
                <a:gridCol w="7226728"/>
              </a:tblGrid>
              <a:tr h="829116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Section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1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This section describes the document purpose and project scope. This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section also includes definition and reference used throughout the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document.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02560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Section</a:t>
                      </a:r>
                      <a:r>
                        <a:rPr lang="en-US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2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This section provides the product perspective and the key function of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product .This section also describes the uses of the project and the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characteristics of the system user.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  <a:tr h="102560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Section 3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This section describes the external interface, functional requirements,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performance requirements, design constraints and the system</a:t>
                      </a:r>
                    </a:p>
                    <a:p>
                      <a:r>
                        <a:rPr lang="en-US" sz="1800" b="0" i="0" u="none" strike="noStrike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attributes.</a:t>
                      </a:r>
                      <a:endParaRPr lang="en-US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3" name="Rectangle 2"/>
          <p:cNvSpPr/>
          <p:nvPr/>
        </p:nvSpPr>
        <p:spPr>
          <a:xfrm>
            <a:off x="107504" y="260648"/>
            <a:ext cx="763284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Overview</a:t>
            </a:r>
          </a:p>
          <a:p>
            <a:r>
              <a:rPr lang="en-US" sz="1400" dirty="0" smtClean="0"/>
              <a:t>	Overview </a:t>
            </a:r>
            <a:r>
              <a:rPr lang="en-US" sz="1400" dirty="0"/>
              <a:t>describes the complete overview of requirement document.</a:t>
            </a:r>
          </a:p>
        </p:txBody>
      </p:sp>
      <p:sp>
        <p:nvSpPr>
          <p:cNvPr id="8" name="Rectangle 7"/>
          <p:cNvSpPr/>
          <p:nvPr/>
        </p:nvSpPr>
        <p:spPr>
          <a:xfrm>
            <a:off x="107504" y="4797152"/>
            <a:ext cx="89289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Overall </a:t>
            </a:r>
            <a:r>
              <a:rPr lang="en-US" sz="2000" dirty="0" smtClean="0">
                <a:solidFill>
                  <a:srgbClr val="FF0000"/>
                </a:solidFill>
              </a:rPr>
              <a:t>Description</a:t>
            </a:r>
          </a:p>
          <a:p>
            <a:pPr lvl="1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This section describes the function of the project and their aim. It also includes</a:t>
            </a:r>
          </a:p>
          <a:p>
            <a:pPr lvl="1"/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constraints and requirements of the project</a:t>
            </a: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Picture 8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597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Product Perspective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Product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perspective is essentially the relationship of the product to other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products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defining whether the product is independence or is a part of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longer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product function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Product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main function of the product is to provide service to the customer.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 an employee maintains information such as bill details ,sales,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product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information</a:t>
            </a:r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User Characteristics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should know basic operation of the computer system as well as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basic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idea to work with application</a:t>
            </a:r>
            <a:r>
              <a:rPr lang="en-US" sz="10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General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Constraints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runs on device powered by windows. The project developed</a:t>
            </a:r>
          </a:p>
          <a:p>
            <a:pPr marL="400050" lvl="1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using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python and SQLite3</a:t>
            </a:r>
            <a:r>
              <a:rPr lang="en-US" sz="1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Assumption and Dependencies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basic assumption is made about end users that they should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computer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literate. The retail store requires internal to use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 application</a:t>
            </a:r>
            <a:endPara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8" name="Picture 7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38306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Specific Requirement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specific requirement section describes all the details that the software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developer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 know for designing and developing the software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External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 Requirement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external requirement section needs all the interaction of the software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with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people, hardware and other software.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User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interface section specifies a person controls software application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or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hardware device. A good user interface provides a user friendly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experience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allowing the user to interact with the software or hardware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natural way. Nearly all software programs have graphical user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interface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 which user can select using mouse on keyboard.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Hardware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RAM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– 2 GB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Hard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disk – 32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GB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Software Interface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Windows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operating system with version 8 or above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2.3.1.4 Communication Interface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Not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Applicable.</a:t>
            </a:r>
          </a:p>
          <a:p>
            <a:pPr marL="0" indent="0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31162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Functional Requirements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Login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1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user_id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password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</a:p>
          <a:p>
            <a:pPr marL="800100" lvl="2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 is verified by their user id and password</a:t>
            </a:r>
            <a:r>
              <a:rPr lang="en-US" sz="1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1400" b="1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                Validation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respective user interface will be displayed.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Administrator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user_id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name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doj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mobileno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password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utype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8" name="Picture 7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597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Collect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employee details which need to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be update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updated details will be stored in the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user_id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id of the employee collected will be deleted.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the deleted employee will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be updated.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Invoking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module.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Retrieves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 from table and display to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admin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all the employee.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16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597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Supplier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 Supplier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1085850" lvl="2" indent="-285750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085850" lvl="2" indent="-285750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name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085850" lvl="2" indent="-285750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mobile_no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 the admin to add the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suppliers.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the suppliers will be stored.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085850" lvl="2" indent="-285750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085850" lvl="2" indent="-285750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name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1085850" lvl="2" indent="-285750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mobile_no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 the admin to update the suppliers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information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updated suppliers details will be stored.</a:t>
            </a:r>
          </a:p>
          <a:p>
            <a:pPr marL="0" indent="0">
              <a:buNone/>
            </a:pP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02587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Delete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 the admin to delete the supplier.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the deleted supplier will be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updated.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Invoking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module.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the information will be Retrieved from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Database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supplier will be shown.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Products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</a:rPr>
              <a:t>Manage </a:t>
            </a:r>
            <a:r>
              <a:rPr lang="en-US" sz="2000" dirty="0">
                <a:solidFill>
                  <a:srgbClr val="FF0000"/>
                </a:solidFill>
              </a:rPr>
              <a:t>products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</a:rPr>
              <a:t>Add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18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097309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Input: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category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id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item_no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item_name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price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iqty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status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 the admin to add the product.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the products will be stored.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r>
              <a:rPr lang="en-US" sz="1400" b="1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category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id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item_no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item_name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price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iqty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status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8" name="Picture 7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22-October-2021</a:t>
            </a:r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Bhandarkars</a:t>
            </a:r>
            <a:r>
              <a:rPr lang="en-US" dirty="0" smtClean="0"/>
              <a:t>’ Arts &amp; Science College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B4C5-F362-4FB1-8EDF-7C0B5D2051B3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539552" y="476672"/>
            <a:ext cx="4608512" cy="8402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 smtClean="0">
                <a:latin typeface="Gill Sans Ultra Bold" pitchFamily="34" charset="0"/>
              </a:rPr>
              <a:t>Bhandarkars</a:t>
            </a:r>
            <a:r>
              <a:rPr lang="en-US" sz="3600" dirty="0" smtClean="0">
                <a:latin typeface="Gill Sans Ultra Bold" pitchFamily="34" charset="0"/>
              </a:rPr>
              <a:t>’ </a:t>
            </a:r>
            <a:r>
              <a:rPr lang="en-US" sz="3600" dirty="0">
                <a:latin typeface="Gill Sans Ultra Bold" pitchFamily="34" charset="0"/>
              </a:rPr>
              <a:t>Arts </a:t>
            </a:r>
            <a:r>
              <a:rPr lang="en-US" sz="3600" dirty="0" smtClean="0">
                <a:latin typeface="Gill Sans Ultra Bold" pitchFamily="34" charset="0"/>
              </a:rPr>
              <a:t>&amp;</a:t>
            </a:r>
          </a:p>
          <a:p>
            <a:pPr algn="ctr"/>
            <a:r>
              <a:rPr lang="en-US" sz="3600" dirty="0" smtClean="0">
                <a:latin typeface="Gill Sans Ultra Bold" pitchFamily="34" charset="0"/>
              </a:rPr>
              <a:t>Science </a:t>
            </a:r>
            <a:r>
              <a:rPr lang="en-US" sz="3600" dirty="0">
                <a:latin typeface="Gill Sans Ultra Bold" pitchFamily="34" charset="0"/>
              </a:rPr>
              <a:t>College </a:t>
            </a:r>
            <a:r>
              <a:rPr lang="en-US" sz="3600" dirty="0" err="1" smtClean="0">
                <a:latin typeface="Gill Sans Ultra Bold" pitchFamily="34" charset="0"/>
              </a:rPr>
              <a:t>Kundapura</a:t>
            </a:r>
            <a:endParaRPr lang="en-US" sz="3600" dirty="0" smtClean="0">
              <a:latin typeface="Gill Sans Ultra Bold" pitchFamily="34" charset="0"/>
            </a:endParaRPr>
          </a:p>
          <a:p>
            <a:pPr algn="ctr"/>
            <a:endParaRPr lang="en-US" sz="3600" dirty="0">
              <a:latin typeface="Gill Sans Ultra Bold" pitchFamily="34" charset="0"/>
            </a:endParaRPr>
          </a:p>
          <a:p>
            <a:pPr algn="ctr"/>
            <a:endParaRPr lang="en-US" sz="3600" dirty="0">
              <a:latin typeface="Gill Sans Ultra Bold" pitchFamily="34" charset="0"/>
            </a:endParaRPr>
          </a:p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Guided By :</a:t>
            </a:r>
            <a:r>
              <a:rPr lang="en-US" sz="3600" b="1" dirty="0">
                <a:latin typeface="Bahnschrift" panose="020B0502040204020203" pitchFamily="34" charset="0"/>
              </a:rPr>
              <a:t> </a:t>
            </a:r>
          </a:p>
          <a:p>
            <a:r>
              <a:rPr lang="en-US" sz="3600" b="1" dirty="0">
                <a:latin typeface="Bahnschrift" panose="020B0502040204020203" pitchFamily="34" charset="0"/>
              </a:rPr>
              <a:t>	     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Mrs.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Vijaylaxmi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  <a:p>
            <a:endParaRPr lang="en-IN" sz="3600" dirty="0">
              <a:latin typeface="Gill Sans Ultra Bold" pitchFamily="34" charset="0"/>
            </a:endParaRPr>
          </a:p>
          <a:p>
            <a:pPr algn="ctr"/>
            <a:endParaRPr lang="en-US" sz="3600" dirty="0" smtClean="0">
              <a:latin typeface="Impact" panose="020B0806030902050204" pitchFamily="34" charset="0"/>
            </a:endParaRPr>
          </a:p>
          <a:p>
            <a:pPr algn="ctr"/>
            <a:endParaRPr lang="en-US" sz="3600" dirty="0">
              <a:latin typeface="Impact" panose="020B0806030902050204" pitchFamily="34" charset="0"/>
            </a:endParaRPr>
          </a:p>
          <a:p>
            <a:pPr algn="ctr"/>
            <a:endParaRPr lang="en-US" sz="3600" dirty="0" smtClean="0">
              <a:latin typeface="Impact" panose="020B0806030902050204" pitchFamily="34" charset="0"/>
            </a:endParaRPr>
          </a:p>
          <a:p>
            <a:pPr algn="ctr"/>
            <a:endParaRPr lang="en-US" sz="3600" dirty="0">
              <a:latin typeface="Impact" panose="020B0806030902050204" pitchFamily="34" charset="0"/>
            </a:endParaRPr>
          </a:p>
          <a:p>
            <a:pPr algn="ctr"/>
            <a:endParaRPr lang="en-US" sz="3600" dirty="0" smtClean="0">
              <a:latin typeface="Impact" panose="020B0806030902050204" pitchFamily="34" charset="0"/>
            </a:endParaRPr>
          </a:p>
          <a:p>
            <a:pPr algn="ctr"/>
            <a:endParaRPr lang="en-IN" sz="3600" dirty="0">
              <a:latin typeface="Impact" panose="020B0806030902050204" pitchFamily="34" charset="0"/>
            </a:endParaRPr>
          </a:p>
        </p:txBody>
      </p:sp>
      <p:pic>
        <p:nvPicPr>
          <p:cNvPr id="9" name="Picture 8" descr="Bitmap in COLLEGE LOGO.jpg">
            <a:extLst>
              <a:ext uri="{FF2B5EF4-FFF2-40B4-BE49-F238E27FC236}">
                <a16:creationId xmlns:a16="http://schemas.microsoft.com/office/drawing/2014/main" xmlns="" id="{A6837E26-41EB-4C7D-B4CE-0C9281AD39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36095" y="476672"/>
            <a:ext cx="3358529" cy="260990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21694" y="3825010"/>
            <a:ext cx="319029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Presented By</a:t>
            </a:r>
            <a:r>
              <a:rPr lang="en-US" sz="3600" b="1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b="1" dirty="0">
              <a:latin typeface="Bahnschrift" panose="020B0502040204020203" pitchFamily="34" charset="0"/>
            </a:endParaRPr>
          </a:p>
          <a:p>
            <a:r>
              <a:rPr lang="en-US" dirty="0" smtClean="0">
                <a:latin typeface="Bahnschrift" panose="020B0502040204020203" pitchFamily="34" charset="0"/>
              </a:rPr>
              <a:t>       </a:t>
            </a:r>
            <a:r>
              <a:rPr lang="en-US" dirty="0" err="1" smtClean="0">
                <a:latin typeface="Bahnschrift" panose="020B0502040204020203" pitchFamily="34" charset="0"/>
              </a:rPr>
              <a:t>Nagendra</a:t>
            </a:r>
            <a:r>
              <a:rPr lang="en-US" dirty="0" smtClean="0">
                <a:latin typeface="Bahnschrift" panose="020B0502040204020203" pitchFamily="34" charset="0"/>
              </a:rPr>
              <a:t> </a:t>
            </a:r>
            <a:r>
              <a:rPr lang="en-US" dirty="0" err="1" smtClean="0">
                <a:latin typeface="Bahnschrift" panose="020B0502040204020203" pitchFamily="34" charset="0"/>
              </a:rPr>
              <a:t>Herele</a:t>
            </a:r>
            <a:r>
              <a:rPr lang="en-US" dirty="0" smtClean="0">
                <a:latin typeface="Bahnschrift" panose="020B0502040204020203" pitchFamily="34" charset="0"/>
              </a:rPr>
              <a:t>,</a:t>
            </a:r>
          </a:p>
          <a:p>
            <a:r>
              <a:rPr lang="en-US" dirty="0" smtClean="0">
                <a:latin typeface="Bahnschrift" panose="020B0502040204020203" pitchFamily="34" charset="0"/>
              </a:rPr>
              <a:t>       </a:t>
            </a:r>
            <a:r>
              <a:rPr lang="en-US" dirty="0" err="1" smtClean="0">
                <a:latin typeface="Bahnschrift" panose="020B0502040204020203" pitchFamily="34" charset="0"/>
              </a:rPr>
              <a:t>Hrishikesh</a:t>
            </a:r>
            <a:r>
              <a:rPr lang="en-US" dirty="0" smtClean="0">
                <a:latin typeface="Bahnschrift" panose="020B0502040204020203" pitchFamily="34" charset="0"/>
              </a:rPr>
              <a:t>,</a:t>
            </a:r>
          </a:p>
          <a:p>
            <a:r>
              <a:rPr lang="en-US" dirty="0">
                <a:latin typeface="Bahnschrift" panose="020B0502040204020203" pitchFamily="34" charset="0"/>
              </a:rPr>
              <a:t> </a:t>
            </a:r>
            <a:r>
              <a:rPr lang="en-US" dirty="0" smtClean="0">
                <a:latin typeface="Bahnschrift" panose="020B0502040204020203" pitchFamily="34" charset="0"/>
              </a:rPr>
              <a:t>      Rajesh</a:t>
            </a:r>
            <a:endParaRPr lang="en-US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6908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7402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 the admin to update the product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updated products details will be stored.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prod_no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 the admin to delete the product.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the deleted products will be updated.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Invoking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module.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the information will be Retrieved from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product will be shown.</a:t>
            </a: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20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38306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Bill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Customer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Bill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Details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bill_no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Here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 will be able to view the customer bill.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customer bill details shown.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Exit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Invoking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module.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 logout from the module.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 exit from the module.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bill</a:t>
            </a:r>
          </a:p>
          <a:p>
            <a:pPr>
              <a:buFont typeface="Wingdings" pitchFamily="2" charset="2"/>
              <a:buChar char="Ø"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45447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prod_no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category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item_no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item_name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price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iqty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status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Here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will be able to make customer bill.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customer bill details shown.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Performance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Requirements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Requirements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Static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requirements are those that do not improve constraints on the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execution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characteristics of the system. These include requirements like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number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of terminals to be supported and the number of simultaneous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users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 be supported.</a:t>
            </a:r>
          </a:p>
          <a:p>
            <a:pPr marL="0" indent="0">
              <a:buNone/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Dynamic Requirements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Dynamic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requirements specifies constraints on the execution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behaviour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of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system. These typically include response time and throughput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constraints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 the system.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Constraints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Hardware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Constraints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development of this application requires a computer system with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intel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core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i3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processor; 2GB RAM with 4GB dedicated graphics and 1 TB hard disk.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Software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Constraints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application development requires windows 8 or higher version of operating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system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Python 3+ version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tkinter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SQLite3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Fault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Tolerance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Fault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tolerance is the property that enables a system to continue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operating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property in the event of the failure of same of its components.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validation for input data and user level management by proper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authentication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and authorization will add this software to be fault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tolerance.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Security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provides security of the data and only the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authorised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users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can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access the data. This is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authorised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using user id and password.</a:t>
            </a: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23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Standard Compliance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software is designed in such a way that meets the existing standard.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software has graphical user interface to ease of the user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System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Attributes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Maintainability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application will be developed in such a way that it can be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modified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Availability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Application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availability to use in most operating system. All the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data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is made available data server.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Reliability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application is reliable because it gives the designed result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when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Other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Requirements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Not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applicable.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50397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4422"/>
            <a:ext cx="9144000" cy="507209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design activity starts when SRS for software to be developed is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available. It is the first step that was moving from problem to solution domain.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It is blueprint of plan for system. It has two levels. First is system or top-level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design which is the process of defining elements of system such as architecture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modules and components. Different in interface of these components and the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data that goes through that system it is systematic approach to design or system.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It has major on testability, modifiability, and efficiently of the system. At the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end of system design all the major data structure file formats, output formats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and major modules in the system and their specification are decided.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Applicable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document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Synopsis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Software Requirement Specification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Functional decomposition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It is useful for understanding the modules nature of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largescale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application.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Similarly, retail management store application has eight modules. This system consists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of some modules and each module consisting of sub modules of the system can be represent as hierarchy 	components</a:t>
            </a:r>
            <a:endParaRPr lang="en-US" sz="36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25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5786" y="142852"/>
            <a:ext cx="7772400" cy="928694"/>
          </a:xfrm>
        </p:spPr>
        <p:txBody>
          <a:bodyPr>
            <a:normAutofit fontScale="90000"/>
          </a:bodyPr>
          <a:lstStyle/>
          <a:p>
            <a:r>
              <a:rPr lang="en-IN" sz="6000" dirty="0" smtClean="0">
                <a:solidFill>
                  <a:srgbClr val="002060"/>
                </a:solidFill>
                <a:latin typeface="Algerian" pitchFamily="82" charset="0"/>
              </a:rPr>
              <a:t>System Design</a:t>
            </a:r>
            <a:endParaRPr lang="en-US" sz="6000" dirty="0">
              <a:solidFill>
                <a:srgbClr val="002060"/>
              </a:solidFill>
              <a:latin typeface="Algerian" pitchFamily="82" charset="0"/>
            </a:endParaRPr>
          </a:p>
        </p:txBody>
      </p:sp>
      <p:pic>
        <p:nvPicPr>
          <p:cNvPr id="12" name="Picture 11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523454"/>
            <a:ext cx="6624736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14290"/>
            <a:ext cx="9144000" cy="614366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Functional Components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section identifies functional components of the software. In this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project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main function and components are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Login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or admin must enter the valid user id and password. 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successful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login it allows to access modules.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Administrator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added employee details will be stored in the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updated details will be stored in the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deleted details will be stored in the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all the employee will be displayed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27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Supplier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Supplier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added supplier details will be stored in the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updated supplier details will be stored in the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deleted supplier details will be stored in the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 of supplier will be shown.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Products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Product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added Product details will be stored in the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updated Product details will be stored in the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deleted Product details will be stored in the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database.</a:t>
            </a: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28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4361" y="260648"/>
            <a:ext cx="7772400" cy="590465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details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of Product will be shown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Bill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Customer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Bill Details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customer bill details shown.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Exit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admin exit from the module.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bill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Employee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will be able to make customer bill.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Description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program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Context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flow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diagram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context flow diagram shows the output and output of the system. It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shows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 the external entities that interact with the system and how the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data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flows between these external entities and the system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22-October-2021</a:t>
            </a:r>
          </a:p>
          <a:p>
            <a:endParaRPr lang="en-IN" dirty="0">
              <a:latin typeface="Times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439A-173F-43E5-8B73-C1EE4FF9A096}" type="slidenum">
              <a:rPr lang="en-IN" smtClean="0"/>
              <a:pPr/>
              <a:t>3</a:t>
            </a:fld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899592" y="1340768"/>
            <a:ext cx="437010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latin typeface="Harrington" pitchFamily="82" charset="0"/>
              </a:rPr>
              <a:t>Developers</a:t>
            </a:r>
            <a:endParaRPr lang="en-IN" sz="6600" dirty="0">
              <a:latin typeface="Harrington" pitchFamily="8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31640" y="263691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+mn-lt"/>
              </a:rPr>
              <a:t>Nagendra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Herele</a:t>
            </a:r>
            <a:r>
              <a:rPr lang="en-US" dirty="0">
                <a:latin typeface="+mn-lt"/>
              </a:rPr>
              <a:t>,</a:t>
            </a:r>
          </a:p>
          <a:p>
            <a:r>
              <a:rPr lang="en-US" dirty="0">
                <a:latin typeface="+mn-lt"/>
              </a:rPr>
              <a:t>       </a:t>
            </a:r>
            <a:r>
              <a:rPr lang="en-US" dirty="0" err="1">
                <a:latin typeface="+mn-lt"/>
              </a:rPr>
              <a:t>Hrishikesh</a:t>
            </a:r>
            <a:r>
              <a:rPr lang="en-US" dirty="0">
                <a:latin typeface="+mn-lt"/>
              </a:rPr>
              <a:t>,</a:t>
            </a:r>
          </a:p>
          <a:p>
            <a:r>
              <a:rPr lang="en-US" dirty="0">
                <a:latin typeface="+mn-lt"/>
              </a:rPr>
              <a:t>       Rajesh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415538"/>
            <a:ext cx="4896545" cy="345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Bitmap in COLLEGE LOGO.jpg">
            <a:extLst>
              <a:ext uri="{FF2B5EF4-FFF2-40B4-BE49-F238E27FC236}">
                <a16:creationId xmlns:a16="http://schemas.microsoft.com/office/drawing/2014/main" xmlns="" id="{A9B5FF76-07EC-4871-9CBC-0D94AE3943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40352" y="404664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669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763688" y="908720"/>
            <a:ext cx="5544615" cy="5217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30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Top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level DFD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 flow diagram flow of data through a system. It views system as a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function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that transaction the input into designed output. It contains number of system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symbols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that is used to represent the system. DFD describes about the modules and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heir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attributes in such a manner that each and every one understand it correctly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31</a:t>
            </a:fld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844824"/>
            <a:ext cx="6192687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6768752" cy="5691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Bhandrakars</a:t>
            </a:r>
            <a:r>
              <a:rPr lang="en-US" dirty="0" smtClean="0"/>
              <a:t>’ Arts &amp; Science College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32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Description of components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Login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user_id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password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Account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verified by id and password.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successful authentication user can access the information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other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Not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applicable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Resource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allocation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employee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admin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Text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To enter valid information.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Button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click on the to get login.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Label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Display the details.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Frame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Grouping and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organising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other widgets.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Window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Contains other widgets.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33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962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Administrator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user_id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doj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mobileno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password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utype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Admin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can add employee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added employee details will be stored in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other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  <a:r>
              <a:rPr lang="en-US" sz="1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components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Login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Resource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allocation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034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User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Entry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To enter valid employee information.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Button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click on the ADD button to store the data.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Label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: Display the details.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Tree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View: Display the records.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Date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Entry: To enter date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35</a:t>
            </a:fld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09788"/>
            <a:ext cx="7704856" cy="347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4784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56792"/>
            <a:ext cx="9144000" cy="468052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document describes the tables that are used to design software, its attribute,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datatypes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constraints and relationship among their tables. Database is a collection of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data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 a table on relationship database. The data stored in a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relation are arranged in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tables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 records. Each record consist of a set of attribute on field can consist of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attribute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This data model contains all the needed logical and physical design choices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and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physical storage parameters needed to generate a design in a data definition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language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which can be used to create a database.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Description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the table and fields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Admin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36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142852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IN" sz="6000" dirty="0" smtClean="0">
                <a:solidFill>
                  <a:srgbClr val="CC6600"/>
                </a:solidFill>
                <a:latin typeface="Algerian" pitchFamily="82" charset="0"/>
              </a:rPr>
              <a:t>DATABASE DESIGN</a:t>
            </a:r>
            <a:r>
              <a:rPr lang="en-US" dirty="0" smtClean="0">
                <a:solidFill>
                  <a:srgbClr val="CC6600"/>
                </a:solidFill>
              </a:rPr>
              <a:t/>
            </a:r>
            <a:br>
              <a:rPr lang="en-US" dirty="0" smtClean="0">
                <a:solidFill>
                  <a:srgbClr val="CC6600"/>
                </a:solidFill>
              </a:rPr>
            </a:br>
            <a:endParaRPr lang="en-US" dirty="0">
              <a:solidFill>
                <a:srgbClr val="CC66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4509120"/>
            <a:ext cx="662473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2656"/>
            <a:ext cx="6336704" cy="5763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7794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4.3 E-R diagram: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relation among the tables is defined by E-R diagram. A diagrammatically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representation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of relationship between an entity and it's attribute is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reffered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to as an 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diagram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entity may be an object with physical on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conseptual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existence. The properties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that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one used to describe the entity are called attribute. Entity that do not have key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attributes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of their own is called identifying types. A weak entity type always has total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participation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constraint with represent to its identifying relation symbol, notation and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their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description used in drawing .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E-R diagram symbols as follows</a:t>
            </a:r>
            <a:r>
              <a:rPr lang="pt-BR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38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284984"/>
            <a:ext cx="6768752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3093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32656"/>
            <a:ext cx="6768752" cy="2543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39</a:t>
            </a:fld>
            <a:endParaRPr lang="en-IN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6840760" cy="3155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67682" y="404664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948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4348" y="0"/>
            <a:ext cx="7143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9600" dirty="0" smtClean="0">
                <a:latin typeface="Algerian" pitchFamily="82" charset="0"/>
                <a:cs typeface="Arial" pitchFamily="34" charset="0"/>
              </a:rPr>
              <a:t>Synopsis</a:t>
            </a:r>
            <a:endParaRPr lang="en-US" sz="9600" dirty="0">
              <a:latin typeface="Algerian" pitchFamily="8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22-October-2021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439A-173F-43E5-8B73-C1EE4FF9A096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0" y="1773238"/>
            <a:ext cx="9144000" cy="5072062"/>
          </a:xfrm>
        </p:spPr>
        <p:txBody>
          <a:bodyPr/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Title of the project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Retail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Management System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Objectives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the project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Main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objective of this retail management system is the set of business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activities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that adds value to the products and services sold to consumers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for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their personal or family use.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Category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Relational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Database management System.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Language(s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 to be used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Front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End: python,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tkinter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Back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End: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Sqlite3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 of program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ransition advTm="1971">
    <p:cut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0648"/>
            <a:ext cx="6264696" cy="583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40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22051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0" y="1285860"/>
            <a:ext cx="9144000" cy="4786346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design process for developing software system companies design activities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two levels.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top level is called the system design that identifies and defines various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modules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on components as needed by the system and specify as to how modules interact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with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each other. Whereas the second level called the detailed identifies and develops a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detail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description on internal processing logic of each module of the system that can be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located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from top level system design.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detailed design is an extension of the system design and design can be easily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implemented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precise description internal logic of respective modules along with their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data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structure is readily available. However ,the detailed design can be initialized and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process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further with a confirmation that all the modules in the system design are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specified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precisely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Applicable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Documents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System Design</a:t>
            </a:r>
          </a:p>
          <a:p>
            <a:pPr lvl="2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Database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software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package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41</a:t>
            </a:fld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72" y="285728"/>
            <a:ext cx="7772400" cy="928694"/>
          </a:xfrm>
        </p:spPr>
        <p:txBody>
          <a:bodyPr>
            <a:normAutofit fontScale="90000"/>
          </a:bodyPr>
          <a:lstStyle/>
          <a:p>
            <a:r>
              <a:rPr lang="en-IN" sz="6000" dirty="0" smtClean="0">
                <a:solidFill>
                  <a:srgbClr val="800080"/>
                </a:solidFill>
                <a:latin typeface="Algerian" pitchFamily="82" charset="0"/>
              </a:rPr>
              <a:t/>
            </a:r>
            <a:br>
              <a:rPr lang="en-IN" sz="6000" dirty="0" smtClean="0">
                <a:solidFill>
                  <a:srgbClr val="800080"/>
                </a:solidFill>
                <a:latin typeface="Algerian" pitchFamily="82" charset="0"/>
              </a:rPr>
            </a:br>
            <a:r>
              <a:rPr lang="en-IN" sz="6000" dirty="0" smtClean="0">
                <a:solidFill>
                  <a:srgbClr val="800080"/>
                </a:solidFill>
                <a:latin typeface="Algerian" pitchFamily="82" charset="0"/>
              </a:rPr>
              <a:t>DETAILED design</a:t>
            </a:r>
            <a:r>
              <a:rPr lang="en-US" sz="6000" dirty="0" smtClean="0">
                <a:solidFill>
                  <a:srgbClr val="800080"/>
                </a:solidFill>
                <a:latin typeface="Algerian" pitchFamily="82" charset="0"/>
              </a:rPr>
              <a:t/>
            </a:r>
            <a:br>
              <a:rPr lang="en-US" sz="6000" dirty="0" smtClean="0">
                <a:solidFill>
                  <a:srgbClr val="800080"/>
                </a:solidFill>
                <a:latin typeface="Algerian" pitchFamily="82" charset="0"/>
              </a:rPr>
            </a:br>
            <a:endParaRPr lang="en-US" sz="6000" dirty="0">
              <a:solidFill>
                <a:srgbClr val="800080"/>
              </a:solidFill>
              <a:latin typeface="Algerian" pitchFamily="82" charset="0"/>
            </a:endParaRPr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188640"/>
            <a:ext cx="7772400" cy="5907360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Login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5.3.2 Admin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5.3.2.1 Employee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5.3.2.1.1 Manage employee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Delete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Supplier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supplier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Delete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roducts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products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Delete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  <a:endParaRPr lang="en-US" sz="10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42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7884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Bill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Customer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bill Details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Exit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6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bill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Modular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decomposition of components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Login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assumption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All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fields are mandatory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Identification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modules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modules allows the added employee and admin to login using id and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password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Showing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hierarchy of login module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43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19516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051720" y="836712"/>
            <a:ext cx="5040559" cy="5021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44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2927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Administrator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assumption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All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fields are mandatory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Identification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 modules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modules permits to add the employee.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Showing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hierarchy of employee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45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573016"/>
            <a:ext cx="4752528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1176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structure shared among module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employee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Structured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English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IF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details valid THEN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IF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already there THEN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Display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exist.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ELSE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Store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 database and display added successfully.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ELSE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Display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unsuccessful message.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END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IF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assumption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All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fields are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mandatory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Identification of modules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modules allows to delete the employee.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Showing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hierarchy of employee module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46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1825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76672"/>
            <a:ext cx="280831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47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74812" y="1772816"/>
            <a:ext cx="799288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structure shared among module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employee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Structured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English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IF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details valid THEN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Display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deleted and store to data base.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ELSE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Display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error message.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END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IF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assumption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All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fields are mandatory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779071" y="4604360"/>
            <a:ext cx="4572000" cy="6155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Identification of modules</a:t>
            </a:r>
          </a:p>
          <a:p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modules allows to update the employee</a:t>
            </a:r>
          </a:p>
        </p:txBody>
      </p:sp>
      <p:pic>
        <p:nvPicPr>
          <p:cNvPr id="9" name="Picture 8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62334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Identification of modules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modules allows to delete the employee</a:t>
            </a:r>
            <a:r>
              <a:rPr lang="en-US" sz="1400" dirty="0"/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</a:rPr>
              <a:t>Showing </a:t>
            </a:r>
            <a:r>
              <a:rPr lang="en-US" sz="2000" dirty="0">
                <a:solidFill>
                  <a:srgbClr val="FF0000"/>
                </a:solidFill>
              </a:rPr>
              <a:t>hierarchy of employee </a:t>
            </a:r>
            <a:r>
              <a:rPr lang="en-US" sz="2000" dirty="0" smtClean="0">
                <a:solidFill>
                  <a:srgbClr val="FF0000"/>
                </a:solidFill>
              </a:rPr>
              <a:t>module</a:t>
            </a:r>
          </a:p>
          <a:p>
            <a:pPr lvl="1"/>
            <a:endParaRPr lang="en-US" sz="1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48</a:t>
            </a:fld>
            <a:endParaRPr lang="en-I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68760"/>
            <a:ext cx="26860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850978" y="2468910"/>
            <a:ext cx="72008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structure shared among module</a:t>
            </a:r>
          </a:p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  <a:endParaRPr lang="en-US" sz="1400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Structured</a:t>
            </a:r>
            <a:r>
              <a:rPr lang="en-US" sz="1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English</a:t>
            </a:r>
          </a:p>
          <a:p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IF </a:t>
            </a: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details valid THEN</a:t>
            </a:r>
          </a:p>
          <a:p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	Display </a:t>
            </a: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deleted and store to data base.</a:t>
            </a:r>
          </a:p>
          <a:p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	ELSE</a:t>
            </a:r>
            <a:endParaRPr lang="en-US" sz="1400" dirty="0">
              <a:solidFill>
                <a:schemeClr val="bg1">
                  <a:lumMod val="85000"/>
                  <a:lumOff val="1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	Display </a:t>
            </a: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error message.</a:t>
            </a:r>
          </a:p>
          <a:p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	END </a:t>
            </a: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Times New Roman" pitchFamily="18" charset="0"/>
                <a:cs typeface="Times New Roman" pitchFamily="18" charset="0"/>
              </a:rPr>
              <a:t>IF</a:t>
            </a:r>
          </a:p>
        </p:txBody>
      </p:sp>
      <p:sp>
        <p:nvSpPr>
          <p:cNvPr id="8" name="Rectangle 7"/>
          <p:cNvSpPr/>
          <p:nvPr/>
        </p:nvSpPr>
        <p:spPr>
          <a:xfrm>
            <a:off x="971600" y="4450170"/>
            <a:ext cx="73448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</a:rPr>
              <a:t>Update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</a:rPr>
              <a:t>Design </a:t>
            </a:r>
            <a:r>
              <a:rPr lang="en-US" sz="2000" dirty="0">
                <a:solidFill>
                  <a:srgbClr val="FF0000"/>
                </a:solidFill>
              </a:rPr>
              <a:t>assumption</a:t>
            </a:r>
          </a:p>
          <a:p>
            <a:r>
              <a:rPr lang="en-US" sz="1400" dirty="0" smtClean="0"/>
              <a:t>	</a:t>
            </a:r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All </a:t>
            </a: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fields are mandatory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</a:rPr>
              <a:t>Identification </a:t>
            </a:r>
            <a:r>
              <a:rPr lang="en-US" sz="2000" dirty="0">
                <a:solidFill>
                  <a:srgbClr val="FF0000"/>
                </a:solidFill>
              </a:rPr>
              <a:t>of modules</a:t>
            </a:r>
          </a:p>
          <a:p>
            <a:r>
              <a:rPr lang="en-US" sz="1400" dirty="0" smtClean="0"/>
              <a:t>	</a:t>
            </a:r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This </a:t>
            </a:r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modules allows to update the employee</a:t>
            </a:r>
          </a:p>
        </p:txBody>
      </p:sp>
      <p:pic>
        <p:nvPicPr>
          <p:cNvPr id="9" name="Picture 8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31295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260648"/>
            <a:ext cx="7772400" cy="590465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Showing hierarchy of employee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b="1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b="1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b="1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 shared among module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update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Structured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English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IF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details valid THEN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Display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update and store to data base.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ELSE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Display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error message.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END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IF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Design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assumption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Employee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database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49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1720" y="980728"/>
            <a:ext cx="266429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73221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Bhandarkars</a:t>
            </a:r>
            <a:r>
              <a:rPr lang="en-US" dirty="0" smtClean="0"/>
              <a:t>’ Arts &amp; Science College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328738" y="260350"/>
            <a:ext cx="7815262" cy="6048375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Analysis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is designed to manage a retail store system . In this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project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we can manage purchase details, sales details ,product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record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categories detail and supplier record.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Module Description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is used to set the authentication of the user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before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giving access to the software.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Administrator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b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allows the admin to add the employee details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Delete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allows the admin to delete the employee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</a:t>
            </a:r>
            <a:endParaRPr 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60648"/>
            <a:ext cx="7772400" cy="583264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Identification of modules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This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modules shows the employee records.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Showing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hierarchy of view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 shared among module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view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Structured English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Load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Database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Display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employee record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Detailed design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Structured chart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Structured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charts is the graphical representation of each modules.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Rectangle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is determined as module. An arrow from one module indicates its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invocation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where the invoking module superior ordinate module and invocation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module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is subordinate module.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50</a:t>
            </a:fld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65110" y="1412776"/>
            <a:ext cx="4032448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932664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4664"/>
            <a:ext cx="648072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69F6-D4D7-4505-B741-404864ECC772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51</a:t>
            </a:fld>
            <a:endParaRPr lang="en-IN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98507"/>
            <a:ext cx="7056784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84368" y="476672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05213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Flow chart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A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flowchart is a type of diagram that represent an algorithm. Work flow or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process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 The flow chart shows the steps as boxes of various kinds and their by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connecting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the boxes with arrows. Flowchart is used in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analysing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designing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documenting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or managing a process or program in various fields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52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41682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57372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979712" y="476672"/>
            <a:ext cx="5400600" cy="564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53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92334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Module design of components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Login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Input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user_id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password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Procedure details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Structured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chart</a:t>
            </a:r>
          </a:p>
          <a:p>
            <a:pPr marL="0" indent="0">
              <a:buNone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54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555061"/>
            <a:ext cx="6426696" cy="3466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5322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Algorithm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Step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1: start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Step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2: Input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user_id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and password.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Step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3: IF valid.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Load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home page.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Display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home page.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Go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 step 4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ELSE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Display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error message.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Go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to step 2.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END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IF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Step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4: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END</a:t>
            </a: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69F6-D4D7-4505-B741-404864ECC772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55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988840"/>
            <a:ext cx="40767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5088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547664" y="1628800"/>
            <a:ext cx="5904656" cy="44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56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solidFill>
                  <a:srgbClr val="FFFF00"/>
                </a:solidFill>
                <a:latin typeface="Algerian" pitchFamily="82" charset="0"/>
              </a:rPr>
              <a:t>USER INTERFACE</a:t>
            </a:r>
            <a:endParaRPr lang="en-US" sz="6000" dirty="0">
              <a:solidFill>
                <a:srgbClr val="FFFF00"/>
              </a:solidFill>
              <a:latin typeface="Algerian" pitchFamily="82" charset="0"/>
            </a:endParaRPr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8436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20756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25144"/>
            <a:ext cx="6480720" cy="5368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57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97883" y="260648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9872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61578"/>
            <a:ext cx="6192688" cy="5506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58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56376" y="332656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6105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403648" y="1772816"/>
            <a:ext cx="6912768" cy="4353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59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dirty="0" smtClean="0">
                <a:solidFill>
                  <a:srgbClr val="003300"/>
                </a:solidFill>
                <a:latin typeface="Algerian" pitchFamily="82" charset="0"/>
              </a:rPr>
              <a:t>TESTING</a:t>
            </a:r>
            <a:endParaRPr lang="en-US" sz="6000" dirty="0">
              <a:solidFill>
                <a:srgbClr val="003300"/>
              </a:solidFill>
              <a:latin typeface="Algerian" pitchFamily="82" charset="0"/>
            </a:endParaRPr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3819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691336"/>
          </a:xfrm>
        </p:spPr>
        <p:txBody>
          <a:bodyPr/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allows the admin to update the employee details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allows the admin to view the employee details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Supplier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 Supplier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allows the admin to add the supplier details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Delete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allows the admin to delete the supplier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details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allows the admin to update the supplier details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allows the admin to view the supplier details.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Product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 products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20272" y="6237312"/>
            <a:ext cx="1905000" cy="285752"/>
          </a:xfrm>
        </p:spPr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093296"/>
            <a:ext cx="2895600" cy="428604"/>
          </a:xfrm>
        </p:spPr>
        <p:txBody>
          <a:bodyPr/>
          <a:lstStyle/>
          <a:p>
            <a:r>
              <a:rPr lang="en-US" dirty="0" err="1" smtClean="0"/>
              <a:t>Bhandarkars</a:t>
            </a:r>
            <a:r>
              <a:rPr lang="en-US" dirty="0" smtClean="0"/>
              <a:t>’ Arts &amp; Science College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11960" y="6237312"/>
            <a:ext cx="1071570" cy="285752"/>
          </a:xfrm>
        </p:spPr>
        <p:txBody>
          <a:bodyPr>
            <a:normAutofit/>
          </a:bodyPr>
          <a:lstStyle/>
          <a:p>
            <a:fld id="{7154439A-173F-43E5-8B73-C1EE4FF9A096}" type="slidenum">
              <a:rPr lang="en-IN" smtClean="0"/>
              <a:pPr/>
              <a:t>6</a:t>
            </a:fld>
            <a:endParaRPr lang="en-IN" dirty="0"/>
          </a:p>
        </p:txBody>
      </p:sp>
      <p:pic>
        <p:nvPicPr>
          <p:cNvPr id="6" name="Picture 5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701329"/>
            <a:ext cx="6552728" cy="539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60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884368" y="260648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749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8855"/>
            <a:ext cx="6552728" cy="5658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61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5658" y="260648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0554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539381"/>
            <a:ext cx="6768752" cy="5841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62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5658" y="332656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5744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439A-173F-43E5-8B73-C1EE4FF9A096}" type="slidenum">
              <a:rPr lang="en-IN" smtClean="0"/>
              <a:pPr/>
              <a:t>63</a:t>
            </a:fld>
            <a:endParaRPr lang="en-I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698477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40968"/>
            <a:ext cx="4968552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765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</a:p>
          <a:p>
            <a:endParaRPr lang="en-IN" dirty="0">
              <a:latin typeface="Times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Bhandakars</a:t>
            </a:r>
            <a:r>
              <a:rPr lang="en-US" dirty="0" smtClean="0"/>
              <a:t>’ Arts &amp; Science College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4439A-173F-43E5-8B73-C1EE4FF9A096}" type="slidenum">
              <a:rPr lang="en-IN" smtClean="0"/>
              <a:pPr/>
              <a:t>64</a:t>
            </a:fld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869133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55776" y="1268760"/>
            <a:ext cx="41588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atin typeface="Sitka Heading" pitchFamily="2" charset="0"/>
              </a:rPr>
              <a:t>THANK YOU</a:t>
            </a:r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184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/>
          <a:lstStyle/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Add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allows the admin to add the product details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Delete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allows the admin to delete the product details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allows the admin to update the product details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View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allows the admin to view the product details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Bill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Customer bill details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 this section details about the bills are listed allows the admin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to manage bill details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Exit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 allows the admin to logout</a:t>
            </a: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Manage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Bill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This module allows the employee to make the bill of the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customer.</a:t>
            </a:r>
          </a:p>
          <a:p>
            <a:pPr marL="0" indent="0">
              <a:spcBef>
                <a:spcPts val="0"/>
              </a:spcBef>
              <a:buNone/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 smtClean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B69F6-D4D7-4505-B741-404864ECC772}" type="datetime4">
              <a:rPr lang="en-IN" smtClean="0"/>
              <a:pPr/>
              <a:t>22 October 2021</a:t>
            </a:fld>
            <a:endParaRPr lang="en-IN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9625" y="260648"/>
            <a:ext cx="7772400" cy="583535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Structures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Admin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Aid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name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password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Employee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user_id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doj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mobileno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password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utype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Supplier</a:t>
            </a:r>
            <a:endParaRPr 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id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mobile_no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Productt</a:t>
            </a:r>
            <a:endParaRPr lang="en-US" sz="2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err="1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prod_no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category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22-October-2021</a:t>
            </a:r>
            <a:endParaRPr lang="en-IN" dirty="0"/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8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097310"/>
          </a:xfrm>
        </p:spPr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id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item_no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item_name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price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iqty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status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Any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other information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Not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Applicable</a:t>
            </a:r>
          </a:p>
          <a:p>
            <a:pPr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Future 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Scope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future online purchasing can be upgraded 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chemeClr val="bg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22-October-2021</a:t>
            </a:r>
          </a:p>
          <a:p>
            <a:endParaRPr lang="en-IN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Bhandakars’ Arts &amp; Science College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694C4-E34E-40CC-836E-9B7DC2F3CB58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7" name="Picture 6" descr="Bitmap in COLLEGE LOGO.jpg">
            <a:extLst>
              <a:ext uri="{FF2B5EF4-FFF2-40B4-BE49-F238E27FC236}">
                <a16:creationId xmlns:a16="http://schemas.microsoft.com/office/drawing/2014/main" xmlns="" id="{2F90EF4D-1318-4A87-91D4-01A17B7DC5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24328" y="554421"/>
            <a:ext cx="962661" cy="8526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aveform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aveform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3163254</TotalTime>
  <Words>1227</Words>
  <Application>Microsoft Office PowerPoint</Application>
  <PresentationFormat>On-screen Show (4:3)</PresentationFormat>
  <Paragraphs>975</Paragraphs>
  <Slides>64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Waveform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System Design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DATABASE DESIGN </vt:lpstr>
      <vt:lpstr>Slide 37</vt:lpstr>
      <vt:lpstr>Slide 38</vt:lpstr>
      <vt:lpstr>Slide 39</vt:lpstr>
      <vt:lpstr>Slide 40</vt:lpstr>
      <vt:lpstr> DETAILED design 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USER INTERFACE</vt:lpstr>
      <vt:lpstr>Slide 57</vt:lpstr>
      <vt:lpstr>Slide 58</vt:lpstr>
      <vt:lpstr>TESTING</vt:lpstr>
      <vt:lpstr>Slide 60</vt:lpstr>
      <vt:lpstr>Slide 61</vt:lpstr>
      <vt:lpstr>Slide 62</vt:lpstr>
      <vt:lpstr>Slide 63</vt:lpstr>
      <vt:lpstr>Slide 64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nagen_000</cp:lastModifiedBy>
  <cp:revision>442</cp:revision>
  <dcterms:created xsi:type="dcterms:W3CDTF">2017-04-12T01:21:46Z</dcterms:created>
  <dcterms:modified xsi:type="dcterms:W3CDTF">2021-10-22T06:51:49Z</dcterms:modified>
</cp:coreProperties>
</file>